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652" r:id="rId3"/>
    <p:sldId id="257" r:id="rId4"/>
    <p:sldId id="258" r:id="rId5"/>
    <p:sldId id="259" r:id="rId6"/>
    <p:sldId id="260" r:id="rId7"/>
    <p:sldId id="261" r:id="rId8"/>
    <p:sldId id="265" r:id="rId9"/>
    <p:sldId id="262" r:id="rId10"/>
    <p:sldId id="263" r:id="rId11"/>
    <p:sldId id="650" r:id="rId12"/>
    <p:sldId id="264" r:id="rId13"/>
    <p:sldId id="266" r:id="rId14"/>
    <p:sldId id="267" r:id="rId15"/>
    <p:sldId id="268" r:id="rId16"/>
    <p:sldId id="269" r:id="rId17"/>
    <p:sldId id="598" r:id="rId18"/>
    <p:sldId id="600" r:id="rId19"/>
    <p:sldId id="649" r:id="rId20"/>
    <p:sldId id="651" r:id="rId21"/>
    <p:sldId id="59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34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E90FB3-A8BB-400C-8103-D25121B541EA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68A15-4452-460A-BB20-6925AC13C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3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01794-878F-0A44-8FFF-12CB684CE38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09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B86FD-AA79-9436-AF8D-70B1DD9B1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F8B0C9-C2AD-860A-77A5-BDC43A3891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9505B-8CD8-A938-A463-359AA822D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CC2A0-456D-4515-8969-51B260CE3B5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83C8B-F790-8C23-D3DC-ADEEB8D7D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F3ABC-61C2-844F-F427-AD88E7F3E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0C7F-ABF1-430C-B0D6-2413DF837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20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F018-944F-D277-B7FA-79AFF1A0C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E2EC5-EB79-E596-8854-B696D6633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7E092-A051-EFDB-E64F-C37F9F7A2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CC2A0-456D-4515-8969-51B260CE3B5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0CBFA-C79F-89A0-2083-E716642E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D9668-3D58-96D1-5430-C84FCBC26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0C7F-ABF1-430C-B0D6-2413DF837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65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5818A3-9313-523D-23B3-955D77E542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0B594E-1BC4-AF79-4B8F-4A6FF3E32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F75C3-9705-B951-5976-578E2F523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CC2A0-456D-4515-8969-51B260CE3B5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A4EE4-7BA4-19DC-9DB9-C30534CF7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EF62B-FE2D-8F34-5628-742FA7200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0C7F-ABF1-430C-B0D6-2413DF837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30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3C02-74A2-38B7-D2A6-24E0CF50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31B8-A159-4D44-0A29-D2950BA8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614F5-44E3-D227-0F28-877DECCB2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CC2A0-456D-4515-8969-51B260CE3B5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6A783-76D3-5223-BC51-E2BCA80A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A690D-024F-A6E2-0987-43EEEB49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0C7F-ABF1-430C-B0D6-2413DF837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74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F4E32-F497-6F92-8DDA-00A55687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5A9BF-5224-42DD-D4C7-61F21F220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F3D18-5C9A-699B-97A1-4D67A037B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CC2A0-456D-4515-8969-51B260CE3B5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4DDE5-68B0-F919-7337-B9F01615B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D61CC-2926-7F2D-3E42-DBB8F8085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0C7F-ABF1-430C-B0D6-2413DF837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84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7503D-FB06-29BE-EB77-3BD077D6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3B746-9557-8BA5-B323-FE06B92F35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9744B8-B28A-C6B5-24E2-E1D0400E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DBFD88-2947-58C4-011A-9282CC06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CC2A0-456D-4515-8969-51B260CE3B5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EFB5AE-C057-025E-D755-049EDC314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E7FC2-9DA1-4AE3-2712-EC744D5D6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0C7F-ABF1-430C-B0D6-2413DF837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62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F710-FD83-6B8B-BF70-CC62CA7E9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CDD36-C9AA-0C2F-479A-3E370ED2C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4D6D07-13B6-0525-6BF9-F67B28690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0E610-908E-D263-7632-C4B41624C0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CAF1E0-F1AD-1F9A-ED63-E8CA2D573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D05B0B-29F9-147C-6900-793E66408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CC2A0-456D-4515-8969-51B260CE3B5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40E9FD-5C4C-07D6-845C-AE613C398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8D02EB-443C-C0D6-3399-CD6E0C5F8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0C7F-ABF1-430C-B0D6-2413DF837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19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44393-B0D5-2A87-7131-C3E2AC0CF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3CE1B2-68C0-BD35-12FB-DD4748CA5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CC2A0-456D-4515-8969-51B260CE3B5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8106B-7569-9C78-C796-C75707B80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BAB2F3-5819-3A2C-47DF-FB0D126E2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0C7F-ABF1-430C-B0D6-2413DF837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31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D78077-2970-820C-7EE2-AD0C1A01D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CC2A0-456D-4515-8969-51B260CE3B5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B3C067-E1AA-1104-81F4-9994D8DCF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04DAB-B586-E7F7-D981-4ECAD69DA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0C7F-ABF1-430C-B0D6-2413DF837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90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897F8-5CAD-646C-1EC9-6322988A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AF6CC-12F3-5426-1D2E-A8983B9CD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23604D-74C4-3C03-22B0-DD838C1D0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A451A-3157-99DA-7E71-FF8ABEAC3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CC2A0-456D-4515-8969-51B260CE3B5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C4493-F5A3-1253-132F-A209D025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C4939A-3639-A812-256C-4286C1B1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0C7F-ABF1-430C-B0D6-2413DF837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91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FBA14-580E-E243-E740-F9556F65F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1E080D-EF84-0481-8292-D5FD039609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6020A-F81D-91EA-3D68-0405D2FAF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74EBC-04C6-8094-D286-E21081868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CC2A0-456D-4515-8969-51B260CE3B5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9EB4F-6D00-19F4-EFCD-08C82C62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3545E-036F-FC99-2A67-D1CA39F7A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0C7F-ABF1-430C-B0D6-2413DF837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14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211AEB-31EA-C45B-4D4E-FFF99EB7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6F609-AA62-8ED1-24E2-C5C7EF420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FBECA-4742-5AAA-A4A3-087A2A95A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CC2A0-456D-4515-8969-51B260CE3B5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F1B5F-F811-6DFD-4471-0BB188D93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525D9-36E1-271C-0ECC-659C46538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50C7F-ABF1-430C-B0D6-2413DF837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94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57E2-BE4D-AB3F-932F-63C359A65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6400"/>
            <a:ext cx="9144000" cy="2387600"/>
          </a:xfrm>
        </p:spPr>
        <p:txBody>
          <a:bodyPr/>
          <a:lstStyle/>
          <a:p>
            <a:r>
              <a:rPr lang="en-US" b="1" dirty="0"/>
              <a:t>Belgrade Bioinformatics Workshop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D009DD-AE77-89DF-FE46-EC6D09EBF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2748" y="264823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Emil </a:t>
            </a:r>
            <a:r>
              <a:rPr lang="en-US" dirty="0" err="1"/>
              <a:t>Kriukov</a:t>
            </a:r>
            <a:endParaRPr lang="en-US" dirty="0"/>
          </a:p>
          <a:p>
            <a:r>
              <a:rPr lang="en-US" dirty="0"/>
              <a:t>Petr Baranov Lab</a:t>
            </a:r>
          </a:p>
          <a:p>
            <a:endParaRPr lang="en-US" dirty="0"/>
          </a:p>
          <a:p>
            <a:r>
              <a:rPr lang="en-US" dirty="0"/>
              <a:t>Day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ECA78-1600-044C-04CA-E2229B4D5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"/>
          <a:stretch/>
        </p:blipFill>
        <p:spPr>
          <a:xfrm>
            <a:off x="352502" y="4304001"/>
            <a:ext cx="2050128" cy="236319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B4A0842-68E0-5E7F-A13A-63EEE0AD2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466" y="5468655"/>
            <a:ext cx="4351936" cy="517490"/>
          </a:xfrm>
          <a:prstGeom prst="rect">
            <a:avLst/>
          </a:prstGeom>
        </p:spPr>
      </p:pic>
      <p:pic>
        <p:nvPicPr>
          <p:cNvPr id="7" name="Picture 6" descr="Harvard Medical School Department of Ophthalmology">
            <a:extLst>
              <a:ext uri="{FF2B5EF4-FFF2-40B4-BE49-F238E27FC236}">
                <a16:creationId xmlns:a16="http://schemas.microsoft.com/office/drawing/2014/main" id="{56FCE89E-11D6-0428-B012-E169F74C2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327" y="6094029"/>
            <a:ext cx="3394075" cy="542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3D99250D-F491-6212-DD07-FAFF07A36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5"/>
          <a:stretch/>
        </p:blipFill>
        <p:spPr bwMode="auto">
          <a:xfrm>
            <a:off x="9534293" y="-1267360"/>
            <a:ext cx="6882903" cy="634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610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B4DF-AD5B-D85C-B951-9D8D36532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9581"/>
            <a:ext cx="10515600" cy="1325563"/>
          </a:xfrm>
        </p:spPr>
        <p:txBody>
          <a:bodyPr/>
          <a:lstStyle/>
          <a:p>
            <a:r>
              <a:rPr lang="en-US" dirty="0"/>
              <a:t>Data analysis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CFC14-C253-2764-E40A-8753B4AC0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DECE5D3-E701-89BD-4479-900350C53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929" y="681037"/>
            <a:ext cx="7803753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320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E6A95-C9CE-C866-679A-A060A8ADD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260" y="13949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Seurat and </a:t>
            </a:r>
            <a:r>
              <a:rPr lang="en-US" dirty="0" err="1"/>
              <a:t>Scanpy</a:t>
            </a:r>
            <a:br>
              <a:rPr lang="en-US" dirty="0"/>
            </a:br>
            <a:r>
              <a:rPr lang="en-US" sz="2400" dirty="0"/>
              <a:t>(to be updated on the next days)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6F54F5A-FCCE-1825-BF56-EE5C852EE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186078"/>
              </p:ext>
            </p:extLst>
          </p:nvPr>
        </p:nvGraphicFramePr>
        <p:xfrm>
          <a:off x="939140" y="1465058"/>
          <a:ext cx="10223664" cy="3558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7888">
                  <a:extLst>
                    <a:ext uri="{9D8B030D-6E8A-4147-A177-3AD203B41FA5}">
                      <a16:colId xmlns:a16="http://schemas.microsoft.com/office/drawing/2014/main" val="2675130413"/>
                    </a:ext>
                  </a:extLst>
                </a:gridCol>
                <a:gridCol w="3407888">
                  <a:extLst>
                    <a:ext uri="{9D8B030D-6E8A-4147-A177-3AD203B41FA5}">
                      <a16:colId xmlns:a16="http://schemas.microsoft.com/office/drawing/2014/main" val="455728308"/>
                    </a:ext>
                  </a:extLst>
                </a:gridCol>
                <a:gridCol w="3407888">
                  <a:extLst>
                    <a:ext uri="{9D8B030D-6E8A-4147-A177-3AD203B41FA5}">
                      <a16:colId xmlns:a16="http://schemas.microsoft.com/office/drawing/2014/main" val="3455588318"/>
                    </a:ext>
                  </a:extLst>
                </a:gridCol>
              </a:tblGrid>
              <a:tr h="667911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Seurat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Scanpy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654662"/>
                  </a:ext>
                </a:extLst>
              </a:tr>
              <a:tr h="402413">
                <a:tc>
                  <a:txBody>
                    <a:bodyPr/>
                    <a:lstStyle/>
                    <a:p>
                      <a:r>
                        <a:rPr lang="en-US" dirty="0"/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645675"/>
                  </a:ext>
                </a:extLst>
              </a:tr>
              <a:tr h="726091">
                <a:tc>
                  <a:txBody>
                    <a:bodyPr/>
                    <a:lstStyle/>
                    <a:p>
                      <a:r>
                        <a:rPr lang="en-US" dirty="0"/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sn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scRNAseq</a:t>
                      </a:r>
                      <a:endParaRPr lang="en-US" dirty="0"/>
                    </a:p>
                    <a:p>
                      <a:r>
                        <a:rPr lang="en-US" dirty="0"/>
                        <a:t>V5 - spatial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sn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scRNAseq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673804"/>
                  </a:ext>
                </a:extLst>
              </a:tr>
              <a:tr h="425815">
                <a:tc>
                  <a:txBody>
                    <a:bodyPr/>
                    <a:lstStyle/>
                    <a:p>
                      <a:r>
                        <a:rPr lang="en-US" dirty="0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BPCells</a:t>
                      </a:r>
                      <a:r>
                        <a:rPr lang="en-US" dirty="0"/>
                        <a:t> – up to millions of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934900"/>
                  </a:ext>
                </a:extLst>
              </a:tr>
              <a:tr h="6679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354364"/>
                  </a:ext>
                </a:extLst>
              </a:tr>
              <a:tr h="6679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61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510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801C-E718-3C60-8203-96766BD3A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2" y="-299893"/>
            <a:ext cx="10515600" cy="1325563"/>
          </a:xfrm>
        </p:spPr>
        <p:txBody>
          <a:bodyPr/>
          <a:lstStyle/>
          <a:p>
            <a:r>
              <a:rPr lang="en-US" dirty="0"/>
              <a:t>Practice. PBMC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8C039-3188-1F78-DBDA-433702B72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16B8A-7152-0D3A-06D0-BB11177F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66" y="773322"/>
            <a:ext cx="10767267" cy="563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37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601A2-3D92-7D38-7570-33320A288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67" y="-228641"/>
            <a:ext cx="10515600" cy="1325563"/>
          </a:xfrm>
        </p:spPr>
        <p:txBody>
          <a:bodyPr/>
          <a:lstStyle/>
          <a:p>
            <a:r>
              <a:rPr lang="en-US" dirty="0"/>
              <a:t>Thresholding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F1B81-CB3B-1966-7036-82BE6119F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E94F78B-E4BD-33F3-4B25-8CADDDC67D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69472-8906-4E77-2902-E74FFD9B4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30" y="929014"/>
            <a:ext cx="9003414" cy="569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87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601A2-3D92-7D38-7570-33320A288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67" y="-228641"/>
            <a:ext cx="10515600" cy="1325563"/>
          </a:xfrm>
        </p:spPr>
        <p:txBody>
          <a:bodyPr/>
          <a:lstStyle/>
          <a:p>
            <a:r>
              <a:rPr lang="en-US" dirty="0"/>
              <a:t>Thresholding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F1B81-CB3B-1966-7036-82BE6119F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E94F78B-E4BD-33F3-4B25-8CADDDC67D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22C91F30-B2AE-F980-8252-F047AC9708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3304F-E686-656D-795F-FE14D6D50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3" y="850485"/>
            <a:ext cx="9080604" cy="574557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8D40B0E-7AA8-EBF6-5D81-8987412AC3D2}"/>
              </a:ext>
            </a:extLst>
          </p:cNvPr>
          <p:cNvSpPr/>
          <p:nvPr/>
        </p:nvSpPr>
        <p:spPr>
          <a:xfrm>
            <a:off x="5866410" y="1306286"/>
            <a:ext cx="2286000" cy="19703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33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02C06-C721-0F51-F9B4-9EBDC3991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903" y="2366118"/>
            <a:ext cx="10136579" cy="1325563"/>
          </a:xfrm>
        </p:spPr>
        <p:txBody>
          <a:bodyPr/>
          <a:lstStyle/>
          <a:p>
            <a:r>
              <a:rPr lang="en-US" dirty="0"/>
              <a:t>Embedding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C4AD-499B-4EBE-C2EB-AAA51C004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86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D64A14-9149-7914-8422-D81D679A1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90" r="62807" b="37054"/>
          <a:stretch/>
        </p:blipFill>
        <p:spPr>
          <a:xfrm>
            <a:off x="159223" y="2454287"/>
            <a:ext cx="3498273" cy="2879713"/>
          </a:xfr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7A8591F-CEC8-DFDF-5D33-1AFB285C2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4530810" y="3230970"/>
            <a:ext cx="4102443" cy="362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E4128-9F5E-5638-2AAF-DAC60A2EB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515" y="905881"/>
            <a:ext cx="6796215" cy="208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CFBE488-97F6-2402-3BFC-1B8111368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754" y="3487823"/>
            <a:ext cx="3448976" cy="337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F1536-2459-456D-9E72-7CFFD791A8B1}"/>
              </a:ext>
            </a:extLst>
          </p:cNvPr>
          <p:cNvSpPr txBox="1">
            <a:spLocks/>
          </p:cNvSpPr>
          <p:nvPr/>
        </p:nvSpPr>
        <p:spPr>
          <a:xfrm>
            <a:off x="0" y="693716"/>
            <a:ext cx="5282515" cy="1011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FC8476"/>
                </a:solidFill>
                <a:latin typeface="NEXT ART" panose="02000800000000000000" pitchFamily="50" charset="0"/>
                <a:ea typeface="Calibri" panose="020F0502020204030204" pitchFamily="34" charset="0"/>
                <a:cs typeface="Segoe UI" pitchFamily="34" charset="0"/>
              </a:rPr>
              <a:t>BIOLOGICAL RELEVANCE OF FORCEATLAS2 – </a:t>
            </a:r>
          </a:p>
          <a:p>
            <a:pPr algn="l"/>
            <a:r>
              <a:rPr lang="en-US" sz="2800" b="1" dirty="0">
                <a:solidFill>
                  <a:srgbClr val="FC8476"/>
                </a:solidFill>
                <a:latin typeface="NEXT ART" panose="02000800000000000000" pitchFamily="50" charset="0"/>
                <a:ea typeface="Calibri" panose="020F0502020204030204" pitchFamily="34" charset="0"/>
                <a:cs typeface="Segoe UI" pitchFamily="34" charset="0"/>
              </a:rPr>
              <a:t>MICROGLIA</a:t>
            </a:r>
            <a:b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sz="2800" b="1" dirty="0">
              <a:solidFill>
                <a:srgbClr val="FC8476"/>
              </a:solidFill>
              <a:latin typeface="NEXT ART" panose="02000800000000000000" pitchFamily="50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9B931-ECC7-6E99-F874-88EBB3215F65}"/>
              </a:ext>
            </a:extLst>
          </p:cNvPr>
          <p:cNvSpPr txBox="1"/>
          <p:nvPr/>
        </p:nvSpPr>
        <p:spPr>
          <a:xfrm>
            <a:off x="1760567" y="1710423"/>
            <a:ext cx="88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2B25DF-27F7-F84C-4260-567BA0D9470D}"/>
              </a:ext>
            </a:extLst>
          </p:cNvPr>
          <p:cNvSpPr txBox="1"/>
          <p:nvPr/>
        </p:nvSpPr>
        <p:spPr>
          <a:xfrm>
            <a:off x="8261512" y="245801"/>
            <a:ext cx="73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After: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46AC6A-F509-7F75-A4A8-733015CBEE4D}"/>
              </a:ext>
            </a:extLst>
          </p:cNvPr>
          <p:cNvCxnSpPr/>
          <p:nvPr/>
        </p:nvCxnSpPr>
        <p:spPr>
          <a:xfrm>
            <a:off x="4288971" y="693715"/>
            <a:ext cx="0" cy="58521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6AFF2A4-B837-979C-7FE8-443A8A76C70D}"/>
              </a:ext>
            </a:extLst>
          </p:cNvPr>
          <p:cNvSpPr/>
          <p:nvPr/>
        </p:nvSpPr>
        <p:spPr>
          <a:xfrm>
            <a:off x="90125" y="6396335"/>
            <a:ext cx="31195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Data: Chen Lab, published, Cell Reports, 2023</a:t>
            </a:r>
          </a:p>
          <a:p>
            <a:r>
              <a:rPr lang="en-US" sz="1200" i="1" dirty="0"/>
              <a:t>Analysis: </a:t>
            </a:r>
            <a:r>
              <a:rPr lang="en-US" sz="1200" i="1" dirty="0" err="1"/>
              <a:t>Kriukov</a:t>
            </a:r>
            <a:r>
              <a:rPr lang="en-US" sz="1200" i="1" dirty="0"/>
              <a:t> E. </a:t>
            </a:r>
          </a:p>
        </p:txBody>
      </p:sp>
    </p:spTree>
    <p:extLst>
      <p:ext uri="{BB962C8B-B14F-4D97-AF65-F5344CB8AC3E}">
        <p14:creationId xmlns:p14="http://schemas.microsoft.com/office/powerpoint/2010/main" val="1885032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C0AEEF-4473-5EEF-BC20-C06BD642E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0238"/>
            <a:ext cx="5965074" cy="5965074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8E530B0-70CD-8A5B-5237-02649E6C8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162" y="506023"/>
            <a:ext cx="6713838" cy="263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60905CA-7C6E-E169-639C-C30A2779C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324" y="3079838"/>
            <a:ext cx="4962912" cy="366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C93BE7A-AC5A-6AAB-FCC8-26F2CDF6182E}"/>
              </a:ext>
            </a:extLst>
          </p:cNvPr>
          <p:cNvSpPr txBox="1">
            <a:spLocks/>
          </p:cNvSpPr>
          <p:nvPr/>
        </p:nvSpPr>
        <p:spPr>
          <a:xfrm>
            <a:off x="0" y="20353"/>
            <a:ext cx="10214919" cy="4544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FC8476"/>
                </a:solidFill>
                <a:latin typeface="NEXT ART" panose="02000800000000000000" pitchFamily="50" charset="0"/>
                <a:ea typeface="Calibri" panose="020F0502020204030204" pitchFamily="34" charset="0"/>
                <a:cs typeface="Segoe UI" pitchFamily="34" charset="0"/>
              </a:rPr>
              <a:t>HOW TO IMPROVE OUR UNDERSTANDING OF SC DATA?</a:t>
            </a:r>
            <a:endParaRPr lang="ru-RU" sz="2800" b="1" dirty="0">
              <a:solidFill>
                <a:srgbClr val="FC8476"/>
              </a:solidFill>
              <a:latin typeface="NEXT ART" panose="02000800000000000000" pitchFamily="50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1E405A-E72F-5297-746F-9C3F90C256A1}"/>
              </a:ext>
            </a:extLst>
          </p:cNvPr>
          <p:cNvSpPr/>
          <p:nvPr/>
        </p:nvSpPr>
        <p:spPr>
          <a:xfrm>
            <a:off x="90125" y="6396335"/>
            <a:ext cx="31195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Data: Sun Lab, unpublished</a:t>
            </a:r>
          </a:p>
          <a:p>
            <a:r>
              <a:rPr lang="en-US" sz="1200" i="1" dirty="0"/>
              <a:t>Analysis: </a:t>
            </a:r>
            <a:r>
              <a:rPr lang="en-US" sz="1200" i="1" dirty="0" err="1"/>
              <a:t>Kriukov</a:t>
            </a:r>
            <a:r>
              <a:rPr lang="en-US" sz="1200" i="1" dirty="0"/>
              <a:t> E. </a:t>
            </a:r>
          </a:p>
        </p:txBody>
      </p:sp>
    </p:spTree>
    <p:extLst>
      <p:ext uri="{BB962C8B-B14F-4D97-AF65-F5344CB8AC3E}">
        <p14:creationId xmlns:p14="http://schemas.microsoft.com/office/powerpoint/2010/main" val="1666543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243C7-627B-DACC-A0BD-7463E70BC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D3CC-66CC-2618-1AD2-E9C0B8BD0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4B7FA-24B0-D9ED-B2B0-F1EDD46FE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13" y="722247"/>
            <a:ext cx="4743886" cy="479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CDB9D0A-15FA-0450-95B6-6FB832BC1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840" y="0"/>
            <a:ext cx="4891960" cy="344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CCF5F90-D9C2-13B8-7444-D82055CF0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618" y="3616207"/>
            <a:ext cx="344805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5F872C59-052B-74CE-D51C-8A1671EF4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775" y="3616207"/>
            <a:ext cx="33242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9C053D-6B9A-2DD2-315A-EFFD0227AD73}"/>
              </a:ext>
            </a:extLst>
          </p:cNvPr>
          <p:cNvSpPr/>
          <p:nvPr/>
        </p:nvSpPr>
        <p:spPr>
          <a:xfrm>
            <a:off x="8970125" y="6169709"/>
            <a:ext cx="31195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Data: </a:t>
            </a:r>
            <a:r>
              <a:rPr lang="en-US" sz="1200" i="1" dirty="0" err="1"/>
              <a:t>Adameyko</a:t>
            </a:r>
            <a:r>
              <a:rPr lang="en-US" sz="1200" i="1" dirty="0"/>
              <a:t> Lab, unpublished</a:t>
            </a:r>
          </a:p>
          <a:p>
            <a:r>
              <a:rPr lang="en-US" sz="1200" i="1" dirty="0" err="1"/>
              <a:t>Chagin</a:t>
            </a:r>
            <a:r>
              <a:rPr lang="en-US" sz="1200" i="1" dirty="0"/>
              <a:t> Lab, unpublished</a:t>
            </a:r>
          </a:p>
          <a:p>
            <a:r>
              <a:rPr lang="en-US" sz="1200" i="1" dirty="0"/>
              <a:t>Analysis: Kriukov E., Faure L., Zhou B., Chu TL.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71F0B9-092B-484C-F2D9-83F3B54DAFE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590638" cy="1011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FC8476"/>
                </a:solidFill>
                <a:latin typeface="NEXT ART" panose="02000800000000000000" pitchFamily="50" charset="0"/>
                <a:ea typeface="Calibri" panose="020F0502020204030204" pitchFamily="34" charset="0"/>
                <a:cs typeface="Segoe UI" pitchFamily="34" charset="0"/>
              </a:rPr>
              <a:t>RNA VELOCITY + CYTOTRACE</a:t>
            </a:r>
            <a:b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sz="2800" b="1" dirty="0">
              <a:solidFill>
                <a:srgbClr val="FC8476"/>
              </a:solidFill>
              <a:latin typeface="NEXT ART" panose="02000800000000000000" pitchFamily="50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72F2DA-73E3-9B83-80C1-E36638A17B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87" t="24652" r="39297" b="53750"/>
          <a:stretch/>
        </p:blipFill>
        <p:spPr>
          <a:xfrm>
            <a:off x="102352" y="5351404"/>
            <a:ext cx="5305425" cy="148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74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EBE508-1BC1-BE43-8DD7-8EB94631C3AE}"/>
              </a:ext>
            </a:extLst>
          </p:cNvPr>
          <p:cNvSpPr txBox="1">
            <a:spLocks/>
          </p:cNvSpPr>
          <p:nvPr/>
        </p:nvSpPr>
        <p:spPr>
          <a:xfrm>
            <a:off x="0" y="13050"/>
            <a:ext cx="11706908" cy="541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entury Schoolbook" panose="02040604050505020304" pitchFamily="18" charset="0"/>
              </a:rPr>
              <a:t>Studying donor cell fate after transplantation</a:t>
            </a:r>
          </a:p>
          <a:p>
            <a:endParaRPr lang="en-US" sz="3200" dirty="0">
              <a:latin typeface="Century Schoolbook" panose="02040604050505020304" pitchFamily="18" charset="0"/>
            </a:endParaRPr>
          </a:p>
          <a:p>
            <a:endParaRPr 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129F2AC2-9960-815F-7FC4-5F2C9F6D7CD2}"/>
              </a:ext>
            </a:extLst>
          </p:cNvPr>
          <p:cNvSpPr txBox="1"/>
          <p:nvPr/>
        </p:nvSpPr>
        <p:spPr>
          <a:xfrm>
            <a:off x="9008245" y="2000819"/>
            <a:ext cx="735271" cy="45235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Century Schoolbook" panose="020406040505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GC</a:t>
            </a:r>
            <a:r>
              <a:rPr lang="en-US" kern="1200" dirty="0">
                <a:solidFill>
                  <a:srgbClr val="FFFFFF"/>
                </a:solidFill>
                <a:effectLst/>
                <a:latin typeface="Century Schoolbook" panose="020406040505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kern="1200" dirty="0">
              <a:solidFill>
                <a:srgbClr val="FFFFFF"/>
              </a:solidFill>
              <a:effectLst/>
              <a:latin typeface="Century Schoolbook" panose="02040604050505020304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Century Schoolbook" panose="02040604050505020304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kern="1200" dirty="0">
              <a:solidFill>
                <a:srgbClr val="FFFFFF"/>
              </a:solidFill>
              <a:effectLst/>
              <a:latin typeface="Century Schoolbook" panose="02040604050505020304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Century Schoolbook" panose="020406040505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	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kern="1200" dirty="0">
                <a:solidFill>
                  <a:srgbClr val="FFFFFF"/>
                </a:solidFill>
                <a:effectLst/>
                <a:latin typeface="Century Schoolbook" panose="020406040505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  <a:latin typeface="Century Schoolbook" panose="02040604050505020304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Century Schoolbook" panose="02040604050505020304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kern="1200" dirty="0">
                <a:solidFill>
                  <a:srgbClr val="FFFFFF"/>
                </a:solidFill>
                <a:effectLst/>
                <a:latin typeface="Century Schoolbook" panose="020406040505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 </a:t>
            </a:r>
            <a:endParaRPr lang="en-US" dirty="0">
              <a:effectLst/>
              <a:latin typeface="Century Schoolbook" panose="02040604050505020304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kern="1200" dirty="0">
                <a:solidFill>
                  <a:srgbClr val="FFFFFF"/>
                </a:solidFill>
                <a:effectLst/>
                <a:latin typeface="Century Schoolbook" panose="020406040505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 INL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  <a:latin typeface="Century Schoolbook" panose="02040604050505020304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  <a:latin typeface="Century Schoolbook" panose="02040604050505020304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  <a:latin typeface="Century Schoolbook" panose="02040604050505020304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  <a:latin typeface="Century Schoolbook" panose="02040604050505020304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  <a:latin typeface="Century Schoolbook" panose="02040604050505020304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FFFF"/>
              </a:solidFill>
              <a:effectLst/>
              <a:latin typeface="Century Schoolbook" panose="02040604050505020304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kern="1200" dirty="0">
                <a:solidFill>
                  <a:srgbClr val="FFFFFF"/>
                </a:solidFill>
                <a:effectLst/>
                <a:latin typeface="Century Schoolbook" panose="020406040505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ONL</a:t>
            </a:r>
            <a:endParaRPr lang="en-US" dirty="0">
              <a:effectLst/>
              <a:latin typeface="Century Schoolbook" panose="02040604050505020304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7F786E-D13F-BA96-47B8-FA75C4065591}"/>
              </a:ext>
            </a:extLst>
          </p:cNvPr>
          <p:cNvSpPr/>
          <p:nvPr/>
        </p:nvSpPr>
        <p:spPr>
          <a:xfrm>
            <a:off x="6536877" y="6135774"/>
            <a:ext cx="56780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latin typeface="Century Schoolbook" panose="02040604050505020304" pitchFamily="18" charset="0"/>
              </a:rPr>
              <a:t>// </a:t>
            </a:r>
            <a:r>
              <a:rPr lang="en-US" sz="1600" i="1" dirty="0"/>
              <a:t>Data: </a:t>
            </a:r>
            <a:r>
              <a:rPr lang="en-US" sz="1600" i="1" dirty="0" err="1"/>
              <a:t>Raghavi</a:t>
            </a:r>
            <a:r>
              <a:rPr lang="en-US" sz="1600" i="1" dirty="0"/>
              <a:t> </a:t>
            </a:r>
            <a:r>
              <a:rPr lang="en-US" sz="1600" i="1" dirty="0" err="1"/>
              <a:t>Sudharsan</a:t>
            </a:r>
            <a:r>
              <a:rPr lang="en-US" sz="1600" i="1" dirty="0"/>
              <a:t>; William Beltran (unpublished) </a:t>
            </a:r>
          </a:p>
          <a:p>
            <a:r>
              <a:rPr lang="en-US" sz="1600" i="1" dirty="0"/>
              <a:t>Analysis: </a:t>
            </a:r>
            <a:r>
              <a:rPr lang="en-US" sz="1600" i="1" dirty="0" err="1"/>
              <a:t>Kriukov</a:t>
            </a:r>
            <a:r>
              <a:rPr lang="en-US" sz="1600" i="1" dirty="0"/>
              <a:t> E. </a:t>
            </a:r>
          </a:p>
          <a:p>
            <a:endParaRPr lang="en-US" sz="1600" i="1" dirty="0">
              <a:latin typeface="Century Schoolbook" panose="02040604050505020304" pitchFamily="18" charset="0"/>
            </a:endParaRPr>
          </a:p>
        </p:txBody>
      </p:sp>
      <p:pic>
        <p:nvPicPr>
          <p:cNvPr id="8" name="Picture 7" descr="A colorful lines on a white background&#10;&#10;Description automatically generated">
            <a:extLst>
              <a:ext uri="{FF2B5EF4-FFF2-40B4-BE49-F238E27FC236}">
                <a16:creationId xmlns:a16="http://schemas.microsoft.com/office/drawing/2014/main" id="{E0B6F7F5-B474-9962-EA62-E02233ECF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21" y="946287"/>
            <a:ext cx="5571890" cy="4965426"/>
          </a:xfrm>
          <a:prstGeom prst="rect">
            <a:avLst/>
          </a:prstGeom>
        </p:spPr>
      </p:pic>
      <p:pic>
        <p:nvPicPr>
          <p:cNvPr id="12" name="Picture 11" descr="A diagram of a brain&#10;&#10;Description automatically generated">
            <a:extLst>
              <a:ext uri="{FF2B5EF4-FFF2-40B4-BE49-F238E27FC236}">
                <a16:creationId xmlns:a16="http://schemas.microsoft.com/office/drawing/2014/main" id="{8DF8C0D1-BF34-FF0D-433E-8046C3942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645" y="2315918"/>
            <a:ext cx="4027517" cy="258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41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59CF0-9461-63A3-390B-8A6F75FCD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2" y="-187078"/>
            <a:ext cx="10515600" cy="1325563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7BCB8-3F7B-8F93-2A16-255F754F8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20" name="Picture 4" descr="MedUni Vienna among the best medical universities in the world">
            <a:extLst>
              <a:ext uri="{FF2B5EF4-FFF2-40B4-BE49-F238E27FC236}">
                <a16:creationId xmlns:a16="http://schemas.microsoft.com/office/drawing/2014/main" id="{3B2087C9-76E9-9F4C-C870-78771B006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245" y="1825624"/>
            <a:ext cx="6315755" cy="421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Reception campus Solna/Aula Medica | Karolinska Institutet">
            <a:extLst>
              <a:ext uri="{FF2B5EF4-FFF2-40B4-BE49-F238E27FC236}">
                <a16:creationId xmlns:a16="http://schemas.microsoft.com/office/drawing/2014/main" id="{55710ED7-3B84-FBC6-5FE1-6547D27D0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849" y="1825623"/>
            <a:ext cx="6315755" cy="421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233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BBB0-3302-2DC4-DB17-2C1D46538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3" y="257393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Seurat vs </a:t>
            </a:r>
            <a:r>
              <a:rPr lang="en-US" dirty="0" err="1"/>
              <a:t>Scanpy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FCF3C-017E-821F-1E8F-20F1513E4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77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10CB-CF3A-89CA-1BFD-65C58BF00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624" y="-222703"/>
            <a:ext cx="10515600" cy="1325563"/>
          </a:xfrm>
        </p:spPr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978E0-3D6B-EA26-793D-7F2BB6D76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197" y="1338737"/>
            <a:ext cx="10515600" cy="4351338"/>
          </a:xfrm>
        </p:spPr>
        <p:txBody>
          <a:bodyPr/>
          <a:lstStyle/>
          <a:p>
            <a:r>
              <a:rPr lang="en-US" dirty="0"/>
              <a:t>PBMC dataset</a:t>
            </a:r>
          </a:p>
          <a:p>
            <a:r>
              <a:rPr lang="en-US" dirty="0"/>
              <a:t>Edit your code (see GitHub reference)</a:t>
            </a:r>
          </a:p>
          <a:p>
            <a:r>
              <a:rPr lang="en-US" dirty="0"/>
              <a:t>Change the settings (select 3+) and reanalyze the dataset</a:t>
            </a:r>
          </a:p>
          <a:p>
            <a:r>
              <a:rPr lang="en-US" dirty="0"/>
              <a:t>Upload your code to the GitHub repo before 7 PM October 15 – R Markdown required</a:t>
            </a:r>
          </a:p>
          <a:p>
            <a:r>
              <a:rPr lang="en-US" dirty="0"/>
              <a:t>The most remarkable homework results will be discussed on Day 2</a:t>
            </a:r>
          </a:p>
          <a:p>
            <a:endParaRPr lang="en-US" dirty="0"/>
          </a:p>
          <a:p>
            <a:r>
              <a:rPr lang="en-US" dirty="0"/>
              <a:t>Literature, references, links, packages – wait for the email</a:t>
            </a:r>
          </a:p>
        </p:txBody>
      </p:sp>
    </p:spTree>
    <p:extLst>
      <p:ext uri="{BB962C8B-B14F-4D97-AF65-F5344CB8AC3E}">
        <p14:creationId xmlns:p14="http://schemas.microsoft.com/office/powerpoint/2010/main" val="1324358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14910-589A-B31D-C05D-FC0AECB3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83" y="-246454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7CC00-FB7F-541A-910B-5CEF0FAB624A}"/>
              </a:ext>
            </a:extLst>
          </p:cNvPr>
          <p:cNvSpPr txBox="1"/>
          <p:nvPr/>
        </p:nvSpPr>
        <p:spPr>
          <a:xfrm>
            <a:off x="417119" y="851594"/>
            <a:ext cx="104606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1. Sequencing technology.</a:t>
            </a:r>
          </a:p>
          <a:p>
            <a:r>
              <a:rPr lang="en-US" sz="2400" dirty="0"/>
              <a:t>2. 10X platform – methods and approaches.</a:t>
            </a:r>
          </a:p>
          <a:p>
            <a:r>
              <a:rPr lang="en-US" sz="2400" dirty="0"/>
              <a:t>3. R- and Python- dependent tools: Seurat, </a:t>
            </a:r>
            <a:r>
              <a:rPr lang="en-US" sz="2400" dirty="0" err="1"/>
              <a:t>scanpy</a:t>
            </a:r>
            <a:r>
              <a:rPr lang="en-US" sz="2400" dirty="0"/>
              <a:t>. PBMC dataset practice in 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A4E205-B906-4E73-1466-3A3EC9D0FAF0}"/>
              </a:ext>
            </a:extLst>
          </p:cNvPr>
          <p:cNvSpPr txBox="1"/>
          <p:nvPr/>
        </p:nvSpPr>
        <p:spPr>
          <a:xfrm>
            <a:off x="417120" y="2872972"/>
            <a:ext cx="1118507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Week 2. How to find the relevant dataset: publicly available tools, consortiums, platforms. Databases for</a:t>
            </a:r>
          </a:p>
          <a:p>
            <a:r>
              <a:rPr lang="en-US" dirty="0"/>
              <a:t>the key sequencing methods.</a:t>
            </a:r>
          </a:p>
          <a:p>
            <a:endParaRPr lang="en-US" dirty="0"/>
          </a:p>
          <a:p>
            <a:r>
              <a:rPr lang="en-US" dirty="0"/>
              <a:t>Week 3. Data integration: theory, examples, and possible approaches for multiple tissues, species, and</a:t>
            </a:r>
          </a:p>
          <a:p>
            <a:r>
              <a:rPr lang="en-US" dirty="0"/>
              <a:t>conditions.</a:t>
            </a:r>
          </a:p>
          <a:p>
            <a:endParaRPr lang="en-US" dirty="0"/>
          </a:p>
          <a:p>
            <a:r>
              <a:rPr lang="en-US" dirty="0"/>
              <a:t>Week 4. Cell-cell interactions with the single-cell resolution.</a:t>
            </a:r>
          </a:p>
          <a:p>
            <a:endParaRPr lang="en-US" dirty="0"/>
          </a:p>
          <a:p>
            <a:r>
              <a:rPr lang="en-US" dirty="0"/>
              <a:t>Week 5. What else could you find in the single-cell methods?</a:t>
            </a:r>
          </a:p>
        </p:txBody>
      </p:sp>
    </p:spTree>
    <p:extLst>
      <p:ext uri="{BB962C8B-B14F-4D97-AF65-F5344CB8AC3E}">
        <p14:creationId xmlns:p14="http://schemas.microsoft.com/office/powerpoint/2010/main" val="4191122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7906A-18A4-415D-302C-F30FD2A9B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873" y="-204890"/>
            <a:ext cx="10515600" cy="1325563"/>
          </a:xfrm>
        </p:spPr>
        <p:txBody>
          <a:bodyPr/>
          <a:lstStyle/>
          <a:p>
            <a:r>
              <a:rPr lang="en-US" dirty="0"/>
              <a:t>What is sequencing?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FE9CA-0980-579E-0A96-0EE6388F0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Sanger Sequencing Steps &amp; Method">
            <a:extLst>
              <a:ext uri="{FF2B5EF4-FFF2-40B4-BE49-F238E27FC236}">
                <a16:creationId xmlns:a16="http://schemas.microsoft.com/office/drawing/2014/main" id="{0C78CA82-D439-851F-6CC2-82E7CAEB0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765"/>
            <a:ext cx="12192000" cy="505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301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294DF-5668-DA2C-062F-2A7C24EA4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21" y="-240516"/>
            <a:ext cx="10515600" cy="1325563"/>
          </a:xfrm>
        </p:spPr>
        <p:txBody>
          <a:bodyPr/>
          <a:lstStyle/>
          <a:p>
            <a:r>
              <a:rPr lang="en-US" dirty="0"/>
              <a:t>Sequencing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59738-D0FC-507D-33EF-D9505F063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Next-Generation Sequencing (NGS)- Definition, Types">
            <a:extLst>
              <a:ext uri="{FF2B5EF4-FFF2-40B4-BE49-F238E27FC236}">
                <a16:creationId xmlns:a16="http://schemas.microsoft.com/office/drawing/2014/main" id="{3AD68A93-F6AB-8A56-B9EF-886CCB3B7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440" y="803818"/>
            <a:ext cx="7526441" cy="591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485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3C953-30F6-5218-535E-50F45A287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84" y="-329437"/>
            <a:ext cx="10515600" cy="1325563"/>
          </a:xfrm>
        </p:spPr>
        <p:txBody>
          <a:bodyPr/>
          <a:lstStyle/>
          <a:p>
            <a:r>
              <a:rPr lang="en-US" dirty="0"/>
              <a:t>Sequencing targets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F971C-9C96-E606-107E-92B2F9EEC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What Is Transcriptomics?">
            <a:extLst>
              <a:ext uri="{FF2B5EF4-FFF2-40B4-BE49-F238E27FC236}">
                <a16:creationId xmlns:a16="http://schemas.microsoft.com/office/drawing/2014/main" id="{126DB306-4581-9B45-B5AE-C335E6CF7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831" y="871435"/>
            <a:ext cx="7075282" cy="578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247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CC1C9-ED90-3246-F75B-244483D34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70" y="-163326"/>
            <a:ext cx="10515600" cy="1325563"/>
          </a:xfrm>
        </p:spPr>
        <p:txBody>
          <a:bodyPr/>
          <a:lstStyle/>
          <a:p>
            <a:r>
              <a:rPr lang="en-US" dirty="0"/>
              <a:t>Sequencing technologies</a:t>
            </a:r>
          </a:p>
        </p:txBody>
      </p:sp>
      <p:pic>
        <p:nvPicPr>
          <p:cNvPr id="4" name="Picture 2" descr="Single cell RNA-seq: An introductory overview and tools for getting started  - 10x Genomics">
            <a:extLst>
              <a:ext uri="{FF2B5EF4-FFF2-40B4-BE49-F238E27FC236}">
                <a16:creationId xmlns:a16="http://schemas.microsoft.com/office/drawing/2014/main" id="{BECA1331-9D4F-0A57-77B7-1EBB7E917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46" y="899494"/>
            <a:ext cx="10424894" cy="449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371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4492B-1DC4-D875-3B04-E8D6CB445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32" y="-228641"/>
            <a:ext cx="10515600" cy="1325563"/>
          </a:xfrm>
        </p:spPr>
        <p:txBody>
          <a:bodyPr/>
          <a:lstStyle/>
          <a:p>
            <a:r>
              <a:rPr lang="en-US" dirty="0"/>
              <a:t>Spatial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D62D2-DE5E-FF19-6FD4-1EBA4DEAE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0B3BFDE-9101-BA9B-440C-9C5E7C0A09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7334D-FB95-C780-F1D1-D5E79AC04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0" y="873982"/>
            <a:ext cx="5911271" cy="5764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35B64A-12AB-1EEC-7579-304ED16E6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894" y="873980"/>
            <a:ext cx="5911271" cy="57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28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69D6C-F30C-83C2-21AA-DD7EAE979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122" y="-240516"/>
            <a:ext cx="10515600" cy="1325563"/>
          </a:xfrm>
        </p:spPr>
        <p:txBody>
          <a:bodyPr/>
          <a:lstStyle/>
          <a:p>
            <a:r>
              <a:rPr lang="en-US" dirty="0"/>
              <a:t>10X platform for </a:t>
            </a:r>
            <a:r>
              <a:rPr lang="en-US" dirty="0" err="1"/>
              <a:t>scRNAseq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F07EB-1706-B012-EB72-6E27B9F6D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100" name="Picture 4" descr="Single cell (10X) – Lausanne Genomic Technologies Facility">
            <a:extLst>
              <a:ext uri="{FF2B5EF4-FFF2-40B4-BE49-F238E27FC236}">
                <a16:creationId xmlns:a16="http://schemas.microsoft.com/office/drawing/2014/main" id="{22A8C193-F299-E125-C134-75F6B5895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95425"/>
            <a:ext cx="975360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612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354</Words>
  <Application>Microsoft Office PowerPoint</Application>
  <PresentationFormat>Widescreen</PresentationFormat>
  <Paragraphs>87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Century Schoolbook</vt:lpstr>
      <vt:lpstr>NEXT ART</vt:lpstr>
      <vt:lpstr>Office Theme</vt:lpstr>
      <vt:lpstr>Belgrade Bioinformatics Workshop 2023</vt:lpstr>
      <vt:lpstr>About me</vt:lpstr>
      <vt:lpstr>Agenda</vt:lpstr>
      <vt:lpstr>What is sequencing?</vt:lpstr>
      <vt:lpstr>Sequencing methods</vt:lpstr>
      <vt:lpstr>Sequencing targets</vt:lpstr>
      <vt:lpstr>Sequencing technologies</vt:lpstr>
      <vt:lpstr>Spatial sequencing</vt:lpstr>
      <vt:lpstr>10X platform for scRNAseq</vt:lpstr>
      <vt:lpstr>Data analysis pipeline</vt:lpstr>
      <vt:lpstr>Seurat and Scanpy (to be updated on the next days)</vt:lpstr>
      <vt:lpstr>Practice. PBMC data analysis</vt:lpstr>
      <vt:lpstr>Thresholding practice</vt:lpstr>
      <vt:lpstr>Thresholding practice</vt:lpstr>
      <vt:lpstr>Embedding examples</vt:lpstr>
      <vt:lpstr>PowerPoint Presentation</vt:lpstr>
      <vt:lpstr>PowerPoint Presentation</vt:lpstr>
      <vt:lpstr>PowerPoint Presentation</vt:lpstr>
      <vt:lpstr>PowerPoint Presentation</vt:lpstr>
      <vt:lpstr>Seurat vs Scanpy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Belgrade Bioinformatics Workshop 2023</dc:title>
  <dc:creator>Emil Kryukov</dc:creator>
  <cp:lastModifiedBy>Emil Kryukov</cp:lastModifiedBy>
  <cp:revision>1</cp:revision>
  <dcterms:created xsi:type="dcterms:W3CDTF">2023-10-13T08:08:02Z</dcterms:created>
  <dcterms:modified xsi:type="dcterms:W3CDTF">2023-10-13T17:41:00Z</dcterms:modified>
</cp:coreProperties>
</file>